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7" r:id="rId4"/>
    <p:sldId id="266" r:id="rId5"/>
    <p:sldId id="268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 snapToGrid="0">
      <p:cViewPr>
        <p:scale>
          <a:sx n="89" d="100"/>
          <a:sy n="89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29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8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6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34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63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86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0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73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48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4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6DAC-B69C-4873-A277-83424C6B0780}" type="datetimeFigureOut">
              <a:rPr lang="el-GR" smtClean="0"/>
              <a:t>23/2/2014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F5E1-5EEF-4D92-B42C-1A3BBD7FF3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5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Q5q2V4401ttp_feMCTWnJf6ZRm9Iwmw2hd_gI4QMbqdL_b2Dgs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and-with-phon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98" y="1231358"/>
            <a:ext cx="4016102" cy="56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Στρογγυλεμένο ορθογώνιο 1"/>
          <p:cNvSpPr/>
          <p:nvPr/>
        </p:nvSpPr>
        <p:spPr>
          <a:xfrm>
            <a:off x="6280484" y="1576136"/>
            <a:ext cx="5149516" cy="2875548"/>
          </a:xfrm>
          <a:prstGeom prst="roundRect">
            <a:avLst>
              <a:gd name="adj" fmla="val 411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8444887" y="1072574"/>
            <a:ext cx="2985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i="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your mobile loyalty wallet </a:t>
            </a:r>
            <a:endParaRPr lang="en-US" sz="2000" b="0" i="0" dirty="0">
              <a:solidFill>
                <a:schemeClr val="bg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AutoShape 4" descr="data:image/jpeg;base64,/9j/4AAQSkZJRgABAQAAAQABAAD/2wCEAAkGBxESERUUEhQUFRUWGBwXFxcWFx8aFxgXISIcGBgXFx8cKCgiHB0lHCEeJDIiJywrMC4uHCEzODMsNygtLisBCgoKBQUFDgUFDisZExkrKysrKysrKysrKysrKysrKysrKysrKysrKysrKysrKysrKysrKysrKysrKysrKysrK//AABEIAIQBfwMBIgACEQEDEQH/xAAcAAEAAgMBAQEAAAAAAAAAAAAABgcEBQgDAgH/xABREAABAwICBAgJCAYHBwUAAAABAAIDBBEFEgYHITEIE0FRVGGT0hYXIjI1cXOB0RRydJGhsbLBI0JSYoKSFTNDU6Kzwhg0NmWUpOMkJWOj0//EABQBAQAAAAAAAAAAAAAAAAAAAAD/xAAUEQEAAAAAAAAAAAAAAAAAAAAA/9oADAMBAAIRAxEAPwCx9YGnFPhUAfIM8r7iKIGxeRvJP6rRylURieuXGJX3ZKyFvI2ONpH1vDifrWPrrxF82MVAcdkWWJg5mgBxH8znH3qCoJt42Mb6Yeyi7ieNjG+mHsou4oSiCbeNjG+mHsou4njYxvph7KLuKEogm3jYxvph7KLuJ42Mb6Yeyi7ihKIJt42Mb6Yeyi7ieNjG+mHsou4oSiCbeNjG+mHsou4njYxvph7KLuKEogm3jYxvph7KLuJ42Mb6Yeyi7ihKIJt42Mb6Yeyi7ieNjG+mHsou4oSiCbeNjG+mHsou4njYxvph7KLuKEogm3jYxvph7KLuJ42Mb6Yeyi7ihKIJt42Mb6Yeyi7ieNjG+mHsou4oSiCbeNjG+mHsou4njYxvph7KLuKEogm3jYxvph7KLuJ42Mb6Yeyi7ihKIJt42Mb6Yeyi7ieNjG+mHsou4oSiCbeNjG+mHsou4njYxvph7KLuKEogm3jYxvph7KLuJ42Mb6Yeyi7ihKIJt42Mb6Yeyi7ieNjG+mHsou4oSiCbeNjG+mHsou4njYxvph7KLuKEogm3jYxvph7KLuJ42Mb6Yeyi7ihKIJt42Mb6Yeyi7ieNjG+mHsou4oSiCbeNjG+mHsou4njYxvph7KLuKEogm3jYxvph7KLuJ42Mb6Yeyi7ihKIJt42Mb6Yeyi7ieNjG+mHsou4oSiCycE11YrC8GZ0dSy+1r2NYbfuuYBY+sH1K/tD9KKfEqZs8B2ea9h86N/K13x5QuOFa3B1xF7MQlhv5E0JJH7zCC0+4Fw96CLa1/TFZ7X8mqJKW61/TFZ7X8mqJICIpfqpwGOuxSGKUB0QzSPaf1g0EhvWC6wPVdBo6DR6tnZnhpaiVn7UcL3t69rQQsjwPxPoNZ/08ndXY0cYaA1oAAFgALAAbAAOQL6Qcb+B+J9BrP+nk7qeB+J9BrP8Ap5O6uopNYGEtJBracEGxGflGwqQUdUyWNskbg9jwHNc03DmnaCPcg46m0VxBjS59HVtaNpLoJAAOckhaddxrnPhB6Ow01XDPC0M+UteXtAsM7C277chcHC/WL7yUFUIiICKQaAYL8txGmgIu10gLxycW3y3g+toI96vTWVHFiOGYgyJrc9BNcHZvjY18h2fuue31tQc1osrDaCWolbFCwvkebNaN5Nr7PcF94vhU9LKYqiN0UgAJa4WNjtBQYSLa+DlX8l+V8Q/5N/e28jzsn4ti9sC0Rr6wE01NLI0frAWZfmzOs2/VdBpF6U8D5HBrGue47mtBJPKbAbdy2eP6MVtER8qgkizeaXC7SeYOFwT1XUh1RYxVUta91JS/K3mJwdGDlcGXacwdY28rLfZtughMbC4gNBJJsANpJO4BZeJ4TUUxDaiGWEuFwJWOYSN1xmAutpU1UkuLGSVgikdV3fGBYMfxnlN9xurB4Sf+90vsXfiQU6i3uBaHYhWNzU1NLIz9sCzDyEBzrAn1FY+PaOVlE4NqoJIi7zS4eS75rhsPuKDGwzC6ipcW08MszgMxbGwvIGwXIbfZcj61jSxua4tcCHNJBBFiCNhBHIbq1+Df6Qn+jH8cajNboPiVXU1MtPSyPj4+Wz9jWny3ebmIze66CFrPlwWqbCJ3QTNhda0pjcIzfdZ1rFY9dRyQyOjlY6ORhs5jwQ4HrBV06T/8H0vrj/E5BR6LJw/D5p5Gxwxvke7c1jS5x9w+9brGNBcTpY+NnpZWRje7Y4N63ZSco6zZBHEREBFvcB0Pr60F1NTSyNH6wFmX5g51gT1ArFxzAKqjeGVUMkLjtGcbHAb8p3O9xQaxFssIwGqqhI6nhfKIhmkLR5oNyCfqP1LZUGgeKTwieKkmdGRma6wBc3fdoJzOB5LA3QRtF9SMLSQ4EEGxBFiDyg9a+UBfTGkkAC5OwAbyeYK18F1Svfhc1RLHUfLACIYNgB83K61rm9zygbFXz8IqKSriiqI3RSZ2Oyu32JFigxcTwippiBUQywlwu0SscwkbiRmAusFXrr6wSprK2kjponyv4p5IYNwzDa47mjrNlT+P6OVlE4NqoHxFwu3MNjufK4XBty2Oy6DVIsnD6CWeQRwxvke7c1jS5x9wW6xjQTE6WPjZ6WVkY3u2ODet2UnKOs2QRxERAVk8H/0uPYyfkq2Vk8H/ANLj2Mn5INHrX9MVntfyaokpbrX9MVntfyCiSArH1A+mG+yk+4KuFY+oH0w32Un3BBauN65sPpaiWnkiqi+J5Y4tYwtJGwkXeDb3LB8fOGf3NZ/JH31S2sn0tW/SJPvUaQdFePHCej1XZR99eg18YWP7Gr/kj765xRB0d4+cM/uaz+SP/wDRR7hKPzf0eRytmP18SqSV08IzzMN+ZL90KClkREFz8HTBjnqqzLmLG8TGOd58t46jYNF/3lKNVuieJ0lTVurmRmKrBdIWyB36XMTu5iHP+xRiuxGLDtF44YZmfKalzXP4t4ztLzxji6xuCI2tYSq70V0sqKatp5nzSuYyRpeHPc4Fl7PFif2SUHjitPLhmJPazY+lnuwnlDXZo3HqLbH1FWTrzw4VbMPxCnaXCoa2HZvJd+khb69rx7gtTr+poDWx1MEkUgnjs/i3BxzssLuseVhaB80qUanMZpanDhS1kkbTSVDJYuMeG+SHcay2Y7bODx1AhBq9ddW2joaHCoz5kbXy22XyjI0n5z87vWAtHoDg2OVNJalqXUlG17ncY6QxNLtz8rmDO4c/6t78t1GNYGP/AC7EKioBuxz8sfs2+Sz1XAv6yVa1LBDjOj1PSUtTFBNBk4yOR2UEsDmnOBc5XE5w6xFwOXcG1xCiMmjlXHUVkOIOiDnNmjfnylmV7WudckvBvtO3K4A9cE4OvpST6M/8cSleG01FRYDiFHHWQzzBsrpC14DTIWN8iK58oBrQLjlvuOwQ7UBVxxYm90r2Rt+TPF3uDRfPHsueVBG8Y9NzfT3/AOcVOuEn/vdL7F34lAsWlacZlcHAt+XPcHAjLl40m991rcqmvCIrYpaqmMUjJAInAljg4A5txsgw9CMEx2po28TVuo6KMuc2R0phabk5y0s8pzb8/k3vbbdTrSii4zRmYT1cVc+Czm1Ebg/ymubYF227g0lpO8g7d6wqijixrAaOCkqoYpKdsYljlflF2MyOD7XI2+UDYg/d+SMoqXRyso4auGeRmbOWuADpCWPIjBPlNDbC4vcg9YAR/g3+kJ/ox/HGtXpNrNxNmIymGcxxwyuZHC0DisjXFoDm/rXA2k85tbZbO4PVXFFXVD5ZGRj5OQC9waCc7DYX37lnu1b0WIzurKfEYm0srzLIx1uOizHM+M3NgQb2J3C3nbyGRr3p4qiiw/EWtyvla0HnLHs41odz5bG3zivXSf8A4PpfXH+Jy0GurS6mqTBR0Tg6nphte3axzrBjQw8oa0WuNhzHmuttpJiEJ0TpoxLGZAY7sDwXjynb23ug2ep/AZmYLPUUfFisqXOZHJJsEbGkM32duOd27acoO5bzV5ozjNLPIMQqo6mmlYWuY+Z8pDuQgSN3EXBF9t+WwUC1ZaQUU+HT4RXyCFshLopSbNBJDrEnYC14DhfYbkevzm1ONju+TFKNkW8PJ3j1FwH2lBX+ldAynramFnmRzSMbtv5IcQ0X5di8tH6D5RVQQEkCWWOMkbwHODSR9awCFkYbWOhmjlZbNG9sjb7szSHC/vCC5Nduk89C+noKF7qaJkIeeJJY43Ja1oc3aAMpOw7c226zdG6x2NaPVTKz9JLTZ8krvOzNZxkbyf2tpaTyjfvK+dK8Ko9I44aqjqYYaljMkkUzrENuTldbaMri6zgCDdYuMYlR4HhEtBBOyoq6jMJDGbhhcA1zjYnLZgAAvcnbbeg8+DcATXhwBBZFcHaCP0twVp9E9Z+JTYtBnlJhnnbGYLARtY9wYA3Zsy3BvvNtp2lbDg818MRruNkjjzMitneG3/rL2udqrfQmQNxKic4gNFVASSbAASNJJPIEEr19ULIsXeWADjY2SOtuzG7SfflB9dyq6Vka/KuOXFGuieyRvEMF2ODhfM/ZccqrdB0FoxpJWP0Zqal0zzPGXhkmzM0DIAAqWkxmoq6yKWpkdLJmY3M617Aiw2K09UtVTVeD1WGSTMhleXluYja1wbZwBtms4G4HJbnVbY5gQoMRbTmaOXI+MmRnm7bOI37LILg18aXVdE+njpZOJ4xrnPe0DO4NIDW3O4C5PvWJitc/EtE3T1VnzRG4fYXzNkDA7ZuJYSD6ytLwia6KWopTFJHIBG+5Y4Ot5Q323LIwivhGiM0RljEhLrMLxnP6Vp8299yDaan8BlZg09RR8WK2oLmRySbAxjSG77O3HM61rEht9y3erzRnGaWd/wDSFUypppGFrmOmfKc3IQJBsBFwRfbfbewUE1Y6RUU+Hz4TXyCFkhLopXEBoJIdludgLXjML7Dcjmv5zanGx3fJilGyLeHk7x6i4D/EUFe6U0TIK2qhZ5kU8sbfmte5o+wLVr9cLG33L8QFZPB/9Lj2Mn5KtlZPB/8AS49jJ+SDR61/TFZ7X8mqJKW61/TFZ7X8mqJICsfUD6Yb7KT7gq4Vj6gfTDfZSfcEEd1k+lq36Q/71GlJdZPpat+kP+9RpAREQFdPCM8zDfmS/dCqWV08IzzMN+ZL90KClkREBEUw1UaPNrsThikaHRMvLKDuLG7geovLQeooIei678XmEdCp/wCVcu6Y4MaOuqKbkjkIb8w+VGfewhBpkREBERAREQEREBERARFI9BdEJ8UqRDF5LQM0khF2xs3X6yeRvL1AEgI4i6mwzVxguHxZpo4nhvnTVZaR78/kN+pesEGjUxyMbhLnHYGtEGY/Ntt+pByois7Xlo9h9FPAykj4t8jHSSNDiWht8rCAb2uQ7cbbNyrijo5JXBkTHyPO5rGlzj6gNqDwRbPGtH6qj4v5TC+EytzMD7Bxbu2t3t9RAK1iAiIgIiICIiAiIgIiICIiArJ4P/pcexk/JVsrJ4P/AKXHsZPyQaLWv6YrPa/kFE1Lda/pis9r+QUSQFY+oH0w32Un3BVwrH1A+mG+yk+4II7rJ9LVv0iT71GlJdZPpat+kSfeo0gIiICunhGeZhvzJfuhVLK6eEZ5mG/Ml+6FBSyIiAr94N+CZYKircNsjhEz5rfKeR1FxA/gVBhdcaO0rcKweMSAD5PTmSW37djJIBz+USB7kGn0b0r47H8Qpb3a2OMR814tko9eaQ/yKv8AhG4JkqoKto2TMMb/AJ7NoJ6y02/gUG0L0ldBi0NZI7zpiZjuGWQkSE+oOJ9y6C1z4J8qwmbKLvhtOz+Hz/8A6y77EHKqk2j+gOJV0PHUsHGR5i3NxjG7RvFnOB5VGV0twej/AO0nqqJPuYgoCj0YrJal9LFA988bnNexu3KWmzszvNAvyk2UwbqTxfJmywA/scaM3q3ZftVsaZ6V0WAtfxcXGVNVI6YsvYuJJu+R1tjRuaLbbesqGYFr7kMoFZTxiImxdCXBzG85Dic9uq35IKlx3Aaqik4uqhfE/eA4bCOdpGxw6wSvLBsKmq52QQNzyvuGtuBewLjtcQBsBXWelWj9Ni1DkJa5sjQ+CUbcriLskaebdccoNlzvqtpnw49TRvFnxyyMcOZwa9pH1oNRpJoTiFAxr6uHi2vdlac7HXda9vJJ5FtsC1UYtVMD2wCJjhcOmcGXHPl2u+xdK6RUNK9rJqsNyUrjUAu81rmtcM5HLYEkdYB5FTuNa/JeOIpaaPigd8xcXvHPZpAZ6vKQQfSTVjilEwySQ542i7nxODw0cpcPOAHPayhq6x1c6fw4tG/KwxTR24yIm+w7nsNhmado5wd+8E05rz0NZRVLZ4G5Yam5LQPJZKLZg3ma4G4HPm5LBBWK6I4N9MwUFRILZ3VBaTy5WsYWj63O+tc7qytS+njMOmfDUG1POQc393INgef3SNh9QPIUHtwgq+d2J8U8u4pkbDE39Xyr5n25TmuL/u2VXrr7SrROhxaFvHAO2XimicMzQeVjhcFp5jcKktLdStdTB0lK4VUYubNGWYD5u538JueZBWwMkzmMu57tkbATewvZrRfcLnduV/6jtDq7D5Ko1cPFiRsYYc7HXILrjySbbwqApZXQytcW+VG8OynZtab2PNuXTGqzWJLiz52vhZFxTWEZXF18xcNt/Ug0Ou/QyvxCop3UkPGNZG5rjnY2xLrgeURyKltJdF6zD3MZVxcW54zNGZrrgGxPkk8q6D1payJcJmhjZAyUSMLiXOLSCDa2xU3pXpNUY/V0zGwsjk/qWBriQS517uJGwDl6roItg+D1FXIIqaJ8rztysF7DnJ3AdZ2KcU2pPF3NuWwxn9l8ozf4QR9qvPBsJosDw9x2Njibnmkt5cjuUnnJOwN6wAqfxLXxXmUmCGnZFfyWva57iP3yHAX9QH5oIVpLoHiNA3PUwObHe3GNIezmFy0nLc7NtlGl1hq603hximfmYGSM8iaInM0h17OF97HC+w7iCNuwmkNcuhbcOrA6EWp6gFzByMcPPjHULgjqNuRBrMO1aYtPCyeKmzRPbna7jIxdu+9i66wdFdDa7EXEUsRc1ps57iGxtPMXHl6hcrpfVYb4PR+yt9pC0OL6Y4do9Tw0TWulkYweQywO3fJKTsBcbmwudu4CyCgdLtF6jDZxBUZM5YHjI7MMpJA22G24K8MA0eq62Ti6WF8rhtOUbGjkLnGwb7yFKdKcWOkGKwCCIxOkayGziHWsXOc82tsDST7irvxOqo9HcLHFsuG2axtwHzzEec885sSTyAbBsAQU63Uji5be1OD+yZdvq2C32qGaR6M1lA8Mq4XRE+aTYtdz5XNu0/XyhTduvHFeNzkU+S/9XxZy25r3ze+6uendSY9hQLm2ZM03G90MouLtPO1248o6jZByUiy8VoH088sL/Pie6N3NdpLTbq2LEQFZPB/9Lj2Mn5KtlZPB/wDS49jJ+SDR61/TFZ7X8gokpbrX9MVntfyaokgKx9QPphvspPuCrhWPqB9Lt9lJ9wQR3WT6WrfpEn3qNK19NdV2LVGIVU0VOHRyTPew8bGLtJuDYuuPetL4nsa6M3to+8ggSKeHVBjW75O25/8Ami7y/fE9jXRm9tH3kECV08IzzMN+ZL90KiR1P410YdtF3lL+Ee0huHA7wyYH1/oUFKIiIJZqswX5ZitNGRdjX8a/mys8ux6iQG/xLpvTPADX0clLxphEmXM5rcxygh2UbRvsPddVZwbsFs2prCN5EDDy2FnyfXdn1Lw166a1UFbHT0s8kPFxZpOLcW3e83AdbfZoBHzigzf9n6HpsnZDvK3aGiy07IZXcbaMRvcRbPYZSSNu/wDNcmeH2LdOqe1cro1CaWTVcVRDUyvlljeHtc913ZHDLl28gc3/ABIKG0nwl1JWT07r/opHMBPK0HyXe9tj710Bwd/RT/pD/wAMag3CJwTiq2KpaPJqI8riB/aR2BJ9bCwfwlTng7+in/SH/hjQVZr1nc7GpwTcMZE1vUMjX2/mcT71X6tLhA4DJFiHyqxMVQ1vlcgkY0MLDzHKARz3PMVWEMTnuDWAuc4hrWtFySdgAA2kk8iDqXUjUufg1PmJOUyMBP7Ie7KPUBs9yrbigzTKzd3H5ve6LMftJVwavsCNBhsFO8+WxpdJt2B7iXuF+YE2v1KjNGsWFXpSydu1slQ8sPOwNc1h/lAQW1rxlc3BaixIzOjabc2dtwuWV1vrSwSStwuohhF5LNexv7RY4PyjrIBA67Lkp7SCQQQRsIO8HmKCf6iax0eMwtbulZLG75oY6T8TArT4Q0LXYU1x3snYR7w9p+wqE8HrRqR9W6tc20ULXMjcf1pXbDl57Mvf5wUi4SGLtbTU9KD5cknGuHMxoLRf1uds+aUHP6Is6nwiofC+dkUjoozle9rSWtNr+VbcLcu5BtdFtN6/Dz/6aZwZe5id5UR5/JO6/O2x61e2rTWtFiTxTzsENTa7Q03jlsLuyX2tcNpym+wXueTmZTnU3g80+KwPja7JA7jJXjzWtANgTzuOwDl28xsFgcIHQ+LiRiETQ2Rrgye2wPa7Y15/eDrC/KD1BYHBo/ra35kX3vU318VrI8GlY47ZXxsYOch7ZD/hYVBuDS8cfWDlMcZ9wLr/AHhB5cJT/eqT2TvxLQahaRr8YjJ/s45Hj12yf6ipLwlaZ3HUcljlLHsvyZgQbH3H7CoRqixhtLi1O95sx5MTj88Frb9WfKUFv8ImqczDI2tNhJUMa7rAa94H8wB9y5uXVmuHRx9dhkjYhmlicJmNG9xbcOaOssLrDlNguU0FmcHyqczFsgvaSF7XDk2ZXg/Z9qsLhGU4OGxP5WVDbeotfcfYPqUb4Omjb+NlrngiMNMMV/1nEgvcOpoFvW48yzeEljLeLpqQG7i4zuHM0AsZf1ku/lQT/VP6Ho/Z/wCpy5q1g1bpcUrHvNz8okb/AAtcWNHuaAF0rqn9D0fs/wDU5cxaZ+kaz6TN/mOQTTg9UzX4sXOFzHTyPb1OJZHcfwuI96vHTPQylxMRtqnShsRcWhjw0EusCXXBva2z1nnVAaj8XbTYtGHkBs7XQXPI51nMHve1o96tTX3ovLV0cc0LS99M5zi0bzE4DOQOUgtafVdB9+JHCOeo7Ud1TDRDRmnw2AwU7nlheZP0jsxBIa0gbBYeSNnOSuOUQTLXA1oxmsy7s7T7yxhP23UNREBWTwf/AEuPYyfkq2Vk8H/0uPYyfkg0etf0xWe1/JqiSlutf0xWe1/IKJICsPUPO1uMRBxsXxyNb1uy5rfUCq8XvQ1kkMjJYnFj2ODmuG8OG0EIO3EVB4br/mbGBPRsleBteyUxg9eUtdY+9Zf+0J/y/wD7n/xIKx00q6w4nO6YyCobMQ3aQ5tnfoxHygWtltyWIXVujbpzR05qdk5hjMt9/GZRnvblve6pmTXxE54e7C2F7fNcZwXD1Hirhe3+0J/y/wD7n/xILyVE8JiVpfQtuMwbMSOUAmMA++x+pfU3CDcWnJQAO5C6ozD3gRi/1hVLpLpBUV9Q6oqHZnu2WGxrWjcxg5Gj8yTcklBqkREHS+rvSjCaLDaeB1ZAHhmaQZv7R3lvB9RNvcqB0xxj5ZXVFRySSOLfmDyWD3MAC0yICmmqLSJlDicckjgyKRropXHcGkXB6rPDfddQtEHQOuTSDC67DXNhq4XzRPbJG0O2u/VcB/CSbdQWy4O/op/0h/4Y1zYuk+Dv6Kf9If8AhjQbHFtPcPbXVOHYiI2sbkyOkbmie1zGPIkuCGuDidp2WttB35WHzaPUh46F+HRHbZ7HxZusNIN/cFRmvD03U+qL/KjUEQXXrT1uxzxOpMPJLXjLLOQW3bysjB27dxcbbLgb7qCao/TNH88/hcoephqj9M0fzz+FyDpPTjSP+jqQ1JZnax7A9o3lrnBri3rANxffa2zeo9DX6NYgePcaB0jtp44MZLflztfYn1m4X7r19Cz/AD4vxtXLiDqbH9ZuEYfDlhkjlc0WZDTWLfVdvkMH277ArnHSvSGevqn1E5GZ2wAeaxo81jeofE8q06ICu3Uvp9hlFSfJp3OhkdI57nuaTG8mzRYtuW2aANoA61SSIOr56zR2c53vwt53kuMJd6zfb9a8cR1jYJQxZY5oXAXLYqUB1zzDJ5DfeQuVkQS3WJpzNis4c4cXCy4iiBvlB3uceVx2fUB6/wA1Z6W/0ZXNmcC6JzTHKBvyGxu3rDgD17RyqJog63fpXglbDaWpopIjYlk7mD1FzJLEH1hUJrlkoDXR/wBH/J+JEDQ75OGiPjM8hPm7CbFu31KBogvjVxrli4plPiTi17QGtqLFzXDcONtch371rHebcsuqqbRqpeZ3uw57j5TncYwXO8l4BFzz3C5ZRB01pJrYwuhi4ulLJ3tFmRwC0Tea7h5Ib1NuerlXO2P4zNWVElRO7NJIbnmA3BrRyNA2ALXIg6W1bab4bBhdLFNVwskZHZzXOsQbnYVz9pVOySuqnsIcx9RK5rhuLS9xBHUQtUiD6Y8gggkEbQRsIPIQr80B11QOjbFiRMcjQBx4aXMfyAvDblrucgWO07NyoFEHUladGKhxkkfhjnO2lxfG1xPO7aCT61rsUx/RilhlZGaS8kb4z8miD3ODgWkZmgjceUgLmxEBERAVk8H/ANLj2Mn5KtlZPB/9Lj2Mn5INLrbYRjNYD/eA+4taR9iiCv3Xnq+lqHCupWF7w0NmjaLucB5sjRvcQNhHMG23FUG4EGx2EIPxERAREQEREBERAREQEREBERAVh6Ba05cLpjTsp2SgyGTM55adoaLWAPMq8RBu9M9IXYhWSVTmCMyZbtBuBla1m8+q60iIgLbaK42aGriqWsDzE4uDSbA7C3f71qUQWVprrclxGjfSupmRh5acweSRlIduI6lWqIgIiICIiAiIgIiICIiAiIgIiICIiAiIgIiICIiArL4PrCcXuOSCQn1eSPvIVcQQue4NY1znONg1oJcTzADaSuk9SugcmHwvnqRlqJwBk5YoxtDT+842JHJZo33QWYtPiOitBUPzzUlPI873PiaXH1m1yiIMXwEwroNL2TfgngJhXQaXsm/BEQPATCug0vZN+CeAmFdBpeyb8ERA8BMK6DS9k34J4CYV0Gl7JvwREDwEwroNL2TfgngJhXQaXsm/BEQPATCug0vZN+CeAmFdBpeyb8ERA8BMK6DS9k34J4CYV0Gl7JvwREDwEwroNL2TfgngJhXQaXsm/BEQPATCug0vZN+CeAmFdBpeyb8ERA8BMK6DS9k34J4CYV0Gl7JvwREDwEwroNL2TfgngJhXQaXsm/BEQPATCug0vZN+CeAmFdBpeyb8ERA8BMK6DS9k34J4CYV0Gl7JvwREDwEwroNL2TfgngJhXQaXsm/BEQPATCug0vZN+CeAmFdBpeyb8ERA8BMK6DS9k34J4CYV0Gl7JvwREDwEwroNL2TfgngJhXQaXsm/BEQPATCug0vZN+CeAmFdBpeyb8ERA8BMK6DS9k34J4CYV0Gl7JvwREDwEwroNL2TfgngJhXQaXsm/BEQPATCug0vZN+CeAmFdBpeyb8ERA8BMK6DS9k34J4CYV0Gl7JvwREDwEwroNL2TfgngJhXQaXsm/BEQZ2F6O0VMc1PTQROO90cbWutzXAvZb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5"/>
          <a:srcRect l="51758" t="50388" r="22384" b="43108"/>
          <a:stretch/>
        </p:blipFill>
        <p:spPr>
          <a:xfrm>
            <a:off x="8868766" y="3755812"/>
            <a:ext cx="2466474" cy="348915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7093920" y="3784066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Coming Soon : </a:t>
            </a:r>
            <a:endParaRPr lang="en-US" b="0" i="0" dirty="0">
              <a:solidFill>
                <a:schemeClr val="bg1">
                  <a:lumMod val="6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489423" y="1838599"/>
            <a:ext cx="181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0" dirty="0" smtClean="0">
                <a:solidFill>
                  <a:schemeClr val="bg1">
                    <a:lumMod val="65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For Consumers </a:t>
            </a:r>
            <a:endParaRPr lang="en-US" b="1" i="0" dirty="0">
              <a:solidFill>
                <a:schemeClr val="bg1">
                  <a:lumMod val="65000"/>
                </a:schemeClr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520144" y="2638970"/>
            <a:ext cx="154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For Retailers </a:t>
            </a:r>
            <a:endParaRPr lang="en-US" b="0" i="0" dirty="0">
              <a:solidFill>
                <a:schemeClr val="bg1">
                  <a:lumMod val="65000"/>
                </a:schemeClr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6474036" y="2094863"/>
            <a:ext cx="48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All your loyalty / rewards programs in one place </a:t>
            </a:r>
            <a:endParaRPr lang="en-US" b="0" i="0" dirty="0">
              <a:solidFill>
                <a:schemeClr val="bg1">
                  <a:lumMod val="65000"/>
                </a:schemeClr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6506980" y="2941585"/>
            <a:ext cx="4697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Build  better relationships with your customers </a:t>
            </a:r>
            <a:endParaRPr lang="en-US" b="0" i="0" dirty="0">
              <a:solidFill>
                <a:schemeClr val="bg1">
                  <a:lumMod val="65000"/>
                </a:schemeClr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44012"/>
            <a:ext cx="526415" cy="5071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7758" y="200181"/>
            <a:ext cx="1814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walleb</a:t>
            </a:r>
            <a:endParaRPr lang="el-GR" sz="4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682" y="2060371"/>
            <a:ext cx="1543050" cy="2184315"/>
          </a:xfrm>
          <a:prstGeom prst="rect">
            <a:avLst/>
          </a:prstGeom>
        </p:spPr>
      </p:pic>
      <p:sp>
        <p:nvSpPr>
          <p:cNvPr id="19" name="Στρογγυλεμένο ορθογώνιο 18"/>
          <p:cNvSpPr/>
          <p:nvPr/>
        </p:nvSpPr>
        <p:spPr>
          <a:xfrm>
            <a:off x="9006840" y="5601010"/>
            <a:ext cx="2724952" cy="1060094"/>
          </a:xfrm>
          <a:prstGeom prst="roundRect">
            <a:avLst>
              <a:gd name="adj" fmla="val 8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8692" y="5994433"/>
            <a:ext cx="1943100" cy="5143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09038" y="5704188"/>
            <a:ext cx="258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platfom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as a service from </a:t>
            </a:r>
            <a:endParaRPr lang="el-GR" sz="16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49418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Ορθογώνιο 2075"/>
          <p:cNvSpPr/>
          <p:nvPr/>
        </p:nvSpPr>
        <p:spPr>
          <a:xfrm>
            <a:off x="308472" y="649823"/>
            <a:ext cx="5252499" cy="6042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7" name="TextBox 96"/>
          <p:cNvSpPr txBox="1"/>
          <p:nvPr/>
        </p:nvSpPr>
        <p:spPr>
          <a:xfrm>
            <a:off x="208116" y="-37602"/>
            <a:ext cx="3082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How it works </a:t>
            </a:r>
            <a:endParaRPr lang="el-GR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71" name="Ευθύγραμμο βέλος σύνδεσης 2070"/>
          <p:cNvCxnSpPr/>
          <p:nvPr/>
        </p:nvCxnSpPr>
        <p:spPr>
          <a:xfrm flipH="1" flipV="1">
            <a:off x="5860973" y="991516"/>
            <a:ext cx="14047" cy="52097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Ομάδα 43"/>
          <p:cNvGrpSpPr/>
          <p:nvPr/>
        </p:nvGrpSpPr>
        <p:grpSpPr>
          <a:xfrm>
            <a:off x="914450" y="1488120"/>
            <a:ext cx="5064266" cy="1145101"/>
            <a:chOff x="914450" y="1488120"/>
            <a:chExt cx="5064266" cy="1145101"/>
          </a:xfrm>
        </p:grpSpPr>
        <p:sp>
          <p:nvSpPr>
            <p:cNvPr id="108" name="Έλλειψη 107"/>
            <p:cNvSpPr/>
            <p:nvPr/>
          </p:nvSpPr>
          <p:spPr>
            <a:xfrm>
              <a:off x="5735970" y="1576029"/>
              <a:ext cx="242746" cy="2443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735970" y="1567861"/>
              <a:ext cx="186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  <a:endParaRPr lang="el-GR" sz="12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4450" y="1894557"/>
              <a:ext cx="44784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Retailers measure the results of their campaign</a:t>
              </a:r>
            </a:p>
            <a:p>
              <a:pPr algn="r"/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understand better the needs of the spending profile or </a:t>
              </a:r>
            </a:p>
            <a:p>
              <a:pPr algn="r"/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their customers and prepare new campaigns</a:t>
              </a:r>
              <a:endParaRPr lang="el-GR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236759" y="1488120"/>
              <a:ext cx="2179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Measure results</a:t>
              </a:r>
              <a:endParaRPr lang="el-GR" sz="2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077" name="Ορθογώνιο 2076"/>
          <p:cNvSpPr/>
          <p:nvPr/>
        </p:nvSpPr>
        <p:spPr>
          <a:xfrm>
            <a:off x="308472" y="649823"/>
            <a:ext cx="5236924" cy="631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88062" y="642614"/>
            <a:ext cx="192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Retailers </a:t>
            </a:r>
            <a:endParaRPr lang="el-GR" sz="36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" name="Ορθογώνιο 129"/>
          <p:cNvSpPr/>
          <p:nvPr/>
        </p:nvSpPr>
        <p:spPr>
          <a:xfrm>
            <a:off x="6176276" y="642613"/>
            <a:ext cx="5252499" cy="6050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1" name="Ορθογώνιο 130"/>
          <p:cNvSpPr/>
          <p:nvPr/>
        </p:nvSpPr>
        <p:spPr>
          <a:xfrm>
            <a:off x="6176276" y="642614"/>
            <a:ext cx="5236924" cy="631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956717" y="628198"/>
            <a:ext cx="247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Consumers </a:t>
            </a:r>
            <a:endParaRPr lang="el-GR" sz="36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2" name="Ομάδα 41"/>
          <p:cNvGrpSpPr/>
          <p:nvPr/>
        </p:nvGrpSpPr>
        <p:grpSpPr>
          <a:xfrm>
            <a:off x="5739898" y="3339438"/>
            <a:ext cx="4976040" cy="900366"/>
            <a:chOff x="5739898" y="3339438"/>
            <a:chExt cx="4976040" cy="900366"/>
          </a:xfrm>
        </p:grpSpPr>
        <p:sp>
          <p:nvSpPr>
            <p:cNvPr id="104" name="Έλλειψη 103"/>
            <p:cNvSpPr/>
            <p:nvPr/>
          </p:nvSpPr>
          <p:spPr>
            <a:xfrm>
              <a:off x="5739898" y="3467838"/>
              <a:ext cx="242746" cy="2443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739898" y="3459670"/>
              <a:ext cx="186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l-GR" sz="12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276774" y="3716584"/>
              <a:ext cx="443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Consumers scan the QR codes with their mobile phones </a:t>
              </a:r>
              <a:b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they get an e-mail to install the  </a:t>
              </a:r>
              <a:r>
                <a:rPr lang="en-US" sz="14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Walleb</a:t>
              </a:r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web app </a:t>
              </a:r>
              <a:endParaRPr lang="el-GR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259267" y="3339438"/>
              <a:ext cx="407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 to the </a:t>
              </a:r>
              <a:r>
                <a:rPr lang="en-US" sz="2400" dirty="0" err="1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Walleb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service </a:t>
              </a:r>
              <a:endParaRPr lang="el-GR" sz="2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3" name="Ομάδα 42"/>
          <p:cNvGrpSpPr/>
          <p:nvPr/>
        </p:nvGrpSpPr>
        <p:grpSpPr>
          <a:xfrm>
            <a:off x="5730845" y="2326979"/>
            <a:ext cx="5000051" cy="932050"/>
            <a:chOff x="5730845" y="2326979"/>
            <a:chExt cx="5000051" cy="932050"/>
          </a:xfrm>
        </p:grpSpPr>
        <p:sp>
          <p:nvSpPr>
            <p:cNvPr id="106" name="Έλλειψη 105"/>
            <p:cNvSpPr/>
            <p:nvPr/>
          </p:nvSpPr>
          <p:spPr>
            <a:xfrm>
              <a:off x="5739898" y="2455830"/>
              <a:ext cx="242746" cy="2443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730845" y="2447662"/>
              <a:ext cx="186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  <a:endParaRPr lang="el-GR" sz="12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289750" y="2735809"/>
              <a:ext cx="4300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Consumers are notified for the best offers in their area </a:t>
              </a:r>
              <a:b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they make deals according to the incentives   </a:t>
              </a:r>
              <a:endParaRPr lang="el-GR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285192" y="2326979"/>
              <a:ext cx="444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Make Deals and Collect Rewards </a:t>
              </a:r>
              <a:endParaRPr lang="el-GR" sz="2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079" name="Ομάδα 2078"/>
          <p:cNvGrpSpPr/>
          <p:nvPr/>
        </p:nvGrpSpPr>
        <p:grpSpPr>
          <a:xfrm>
            <a:off x="1780166" y="4428176"/>
            <a:ext cx="4213042" cy="894646"/>
            <a:chOff x="1780166" y="4428176"/>
            <a:chExt cx="4213042" cy="894646"/>
          </a:xfrm>
        </p:grpSpPr>
        <p:sp>
          <p:nvSpPr>
            <p:cNvPr id="102" name="Έλλειψη 101"/>
            <p:cNvSpPr/>
            <p:nvPr/>
          </p:nvSpPr>
          <p:spPr>
            <a:xfrm>
              <a:off x="5750462" y="4556962"/>
              <a:ext cx="242746" cy="2443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750462" y="4548794"/>
              <a:ext cx="186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l-GR" sz="12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780166" y="4799602"/>
              <a:ext cx="3610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Retailers promote their new mobile campaign</a:t>
              </a:r>
              <a:b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their retail stores using QR codes</a:t>
              </a:r>
              <a:endParaRPr lang="el-GR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69132" y="4428176"/>
              <a:ext cx="3394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Promote your campaign </a:t>
              </a:r>
              <a:endParaRPr lang="el-GR" sz="2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078" name="Ομάδα 2077"/>
          <p:cNvGrpSpPr/>
          <p:nvPr/>
        </p:nvGrpSpPr>
        <p:grpSpPr>
          <a:xfrm>
            <a:off x="596868" y="5797078"/>
            <a:ext cx="5403882" cy="897484"/>
            <a:chOff x="596868" y="5797078"/>
            <a:chExt cx="5403882" cy="897484"/>
          </a:xfrm>
        </p:grpSpPr>
        <p:sp>
          <p:nvSpPr>
            <p:cNvPr id="2072" name="Έλλειψη 2071"/>
            <p:cNvSpPr/>
            <p:nvPr/>
          </p:nvSpPr>
          <p:spPr>
            <a:xfrm>
              <a:off x="5758004" y="5954563"/>
              <a:ext cx="242746" cy="2443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73" name="TextBox 2072"/>
            <p:cNvSpPr txBox="1"/>
            <p:nvPr/>
          </p:nvSpPr>
          <p:spPr>
            <a:xfrm>
              <a:off x="5758004" y="5946395"/>
              <a:ext cx="186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l-GR" sz="12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75" name="TextBox 2074"/>
            <p:cNvSpPr txBox="1"/>
            <p:nvPr/>
          </p:nvSpPr>
          <p:spPr>
            <a:xfrm>
              <a:off x="1048853" y="6171342"/>
              <a:ext cx="44144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Retailers subscribe to the </a:t>
              </a:r>
              <a:r>
                <a:rPr lang="en-US" sz="1400" dirty="0" err="1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Walleb</a:t>
              </a:r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 Service and they easily </a:t>
              </a:r>
              <a:b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setup new marketing campaigns in  just a few moments </a:t>
              </a:r>
              <a:endParaRPr lang="el-GR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96868" y="579707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Subscribe and Setup your campaign</a:t>
              </a:r>
              <a:endParaRPr lang="el-GR" sz="2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929210"/>
      </p:ext>
    </p:extLst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Ομάδα 2059"/>
          <p:cNvGrpSpPr/>
          <p:nvPr/>
        </p:nvGrpSpPr>
        <p:grpSpPr>
          <a:xfrm>
            <a:off x="4162722" y="600568"/>
            <a:ext cx="2804029" cy="5210175"/>
            <a:chOff x="5839964" y="373376"/>
            <a:chExt cx="2804029" cy="5210175"/>
          </a:xfrm>
        </p:grpSpPr>
        <p:pic>
          <p:nvPicPr>
            <p:cNvPr id="2054" name="Picture 6" descr="Fireside-ph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964" y="373376"/>
              <a:ext cx="2647950" cy="521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7" name="Ομάδα 2056"/>
            <p:cNvGrpSpPr/>
            <p:nvPr/>
          </p:nvGrpSpPr>
          <p:grpSpPr>
            <a:xfrm>
              <a:off x="6038853" y="1433883"/>
              <a:ext cx="2605140" cy="3260906"/>
              <a:chOff x="8633772" y="1433883"/>
              <a:chExt cx="2605140" cy="3260906"/>
            </a:xfrm>
          </p:grpSpPr>
          <p:sp>
            <p:nvSpPr>
              <p:cNvPr id="5" name="Ορθογώνιο 4"/>
              <p:cNvSpPr/>
              <p:nvPr/>
            </p:nvSpPr>
            <p:spPr>
              <a:xfrm>
                <a:off x="8637428" y="1433883"/>
                <a:ext cx="2284940" cy="32609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" name="Ορθογώνιο 5"/>
              <p:cNvSpPr/>
              <p:nvPr/>
            </p:nvSpPr>
            <p:spPr>
              <a:xfrm>
                <a:off x="8633772" y="1434382"/>
                <a:ext cx="2288595" cy="4809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086362" y="1453558"/>
                <a:ext cx="1654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La </a:t>
                </a:r>
                <a:r>
                  <a:rPr lang="en-US" sz="2000" b="1" dirty="0" err="1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Strada</a:t>
                </a:r>
                <a:endParaRPr lang="el-GR" sz="20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8" name="Ελεύθερη σχεδίαση 47"/>
              <p:cNvSpPr/>
              <p:nvPr/>
            </p:nvSpPr>
            <p:spPr>
              <a:xfrm rot="10800000">
                <a:off x="8751904" y="1520130"/>
                <a:ext cx="269591" cy="266966"/>
              </a:xfrm>
              <a:custGeom>
                <a:avLst/>
                <a:gdLst>
                  <a:gd name="connsiteX0" fmla="*/ 283692 w 643468"/>
                  <a:gd name="connsiteY0" fmla="*/ 156886 h 643468"/>
                  <a:gd name="connsiteX1" fmla="*/ 315574 w 643468"/>
                  <a:gd name="connsiteY1" fmla="*/ 156886 h 643468"/>
                  <a:gd name="connsiteX2" fmla="*/ 486582 w 643468"/>
                  <a:gd name="connsiteY2" fmla="*/ 321734 h 643468"/>
                  <a:gd name="connsiteX3" fmla="*/ 315574 w 643468"/>
                  <a:gd name="connsiteY3" fmla="*/ 486582 h 643468"/>
                  <a:gd name="connsiteX4" fmla="*/ 283692 w 643468"/>
                  <a:gd name="connsiteY4" fmla="*/ 486582 h 643468"/>
                  <a:gd name="connsiteX5" fmla="*/ 441545 w 643468"/>
                  <a:gd name="connsiteY5" fmla="*/ 334415 h 643468"/>
                  <a:gd name="connsiteX6" fmla="*/ 156887 w 643468"/>
                  <a:gd name="connsiteY6" fmla="*/ 334415 h 643468"/>
                  <a:gd name="connsiteX7" fmla="*/ 156887 w 643468"/>
                  <a:gd name="connsiteY7" fmla="*/ 309054 h 643468"/>
                  <a:gd name="connsiteX8" fmla="*/ 441545 w 643468"/>
                  <a:gd name="connsiteY8" fmla="*/ 309054 h 643468"/>
                  <a:gd name="connsiteX9" fmla="*/ 321733 w 643468"/>
                  <a:gd name="connsiteY9" fmla="*/ 16937 h 643468"/>
                  <a:gd name="connsiteX10" fmla="*/ 16936 w 643468"/>
                  <a:gd name="connsiteY10" fmla="*/ 321734 h 643468"/>
                  <a:gd name="connsiteX11" fmla="*/ 321733 w 643468"/>
                  <a:gd name="connsiteY11" fmla="*/ 626531 h 643468"/>
                  <a:gd name="connsiteX12" fmla="*/ 626530 w 643468"/>
                  <a:gd name="connsiteY12" fmla="*/ 321734 h 643468"/>
                  <a:gd name="connsiteX13" fmla="*/ 321733 w 643468"/>
                  <a:gd name="connsiteY13" fmla="*/ 16937 h 643468"/>
                  <a:gd name="connsiteX14" fmla="*/ 321734 w 643468"/>
                  <a:gd name="connsiteY14" fmla="*/ 0 h 643468"/>
                  <a:gd name="connsiteX15" fmla="*/ 643468 w 643468"/>
                  <a:gd name="connsiteY15" fmla="*/ 321734 h 643468"/>
                  <a:gd name="connsiteX16" fmla="*/ 321734 w 643468"/>
                  <a:gd name="connsiteY16" fmla="*/ 643468 h 643468"/>
                  <a:gd name="connsiteX17" fmla="*/ 0 w 643468"/>
                  <a:gd name="connsiteY17" fmla="*/ 321734 h 643468"/>
                  <a:gd name="connsiteX18" fmla="*/ 321734 w 643468"/>
                  <a:gd name="connsiteY18" fmla="*/ 0 h 64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3468" h="643468">
                    <a:moveTo>
                      <a:pt x="283692" y="156886"/>
                    </a:moveTo>
                    <a:lnTo>
                      <a:pt x="315574" y="156886"/>
                    </a:lnTo>
                    <a:lnTo>
                      <a:pt x="486582" y="321734"/>
                    </a:lnTo>
                    <a:lnTo>
                      <a:pt x="315574" y="486582"/>
                    </a:lnTo>
                    <a:lnTo>
                      <a:pt x="283692" y="486582"/>
                    </a:lnTo>
                    <a:lnTo>
                      <a:pt x="441545" y="334415"/>
                    </a:lnTo>
                    <a:lnTo>
                      <a:pt x="156887" y="334415"/>
                    </a:lnTo>
                    <a:lnTo>
                      <a:pt x="156887" y="309054"/>
                    </a:lnTo>
                    <a:lnTo>
                      <a:pt x="441545" y="309054"/>
                    </a:lnTo>
                    <a:close/>
                    <a:moveTo>
                      <a:pt x="321733" y="16937"/>
                    </a:moveTo>
                    <a:cubicBezTo>
                      <a:pt x="153398" y="16937"/>
                      <a:pt x="16936" y="153399"/>
                      <a:pt x="16936" y="321734"/>
                    </a:cubicBezTo>
                    <a:cubicBezTo>
                      <a:pt x="16936" y="490069"/>
                      <a:pt x="153398" y="626531"/>
                      <a:pt x="321733" y="626531"/>
                    </a:cubicBezTo>
                    <a:cubicBezTo>
                      <a:pt x="490068" y="626531"/>
                      <a:pt x="626530" y="490069"/>
                      <a:pt x="626530" y="321734"/>
                    </a:cubicBezTo>
                    <a:cubicBezTo>
                      <a:pt x="626530" y="153399"/>
                      <a:pt x="490068" y="16937"/>
                      <a:pt x="321733" y="16937"/>
                    </a:cubicBezTo>
                    <a:close/>
                    <a:moveTo>
                      <a:pt x="321734" y="0"/>
                    </a:moveTo>
                    <a:cubicBezTo>
                      <a:pt x="499423" y="0"/>
                      <a:pt x="643468" y="144045"/>
                      <a:pt x="643468" y="321734"/>
                    </a:cubicBezTo>
                    <a:cubicBezTo>
                      <a:pt x="643468" y="499423"/>
                      <a:pt x="499423" y="643468"/>
                      <a:pt x="321734" y="643468"/>
                    </a:cubicBezTo>
                    <a:cubicBezTo>
                      <a:pt x="144045" y="643468"/>
                      <a:pt x="0" y="499423"/>
                      <a:pt x="0" y="321734"/>
                    </a:cubicBezTo>
                    <a:cubicBezTo>
                      <a:pt x="0" y="144045"/>
                      <a:pt x="144045" y="0"/>
                      <a:pt x="32173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0"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9" name="Ορθογώνιο 48"/>
              <p:cNvSpPr/>
              <p:nvPr/>
            </p:nvSpPr>
            <p:spPr>
              <a:xfrm>
                <a:off x="8650858" y="3352805"/>
                <a:ext cx="2288595" cy="134198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055" name="Ευθεία γραμμή σύνδεσης 2054"/>
              <p:cNvCxnSpPr/>
              <p:nvPr/>
            </p:nvCxnSpPr>
            <p:spPr>
              <a:xfrm>
                <a:off x="8650858" y="4382681"/>
                <a:ext cx="2288595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Ελεύθερη σχεδίαση 51"/>
              <p:cNvSpPr/>
              <p:nvPr/>
            </p:nvSpPr>
            <p:spPr>
              <a:xfrm>
                <a:off x="10515601" y="3748304"/>
                <a:ext cx="296514" cy="302887"/>
              </a:xfrm>
              <a:custGeom>
                <a:avLst/>
                <a:gdLst>
                  <a:gd name="connsiteX0" fmla="*/ 283692 w 643468"/>
                  <a:gd name="connsiteY0" fmla="*/ 156886 h 643468"/>
                  <a:gd name="connsiteX1" fmla="*/ 315574 w 643468"/>
                  <a:gd name="connsiteY1" fmla="*/ 156886 h 643468"/>
                  <a:gd name="connsiteX2" fmla="*/ 486582 w 643468"/>
                  <a:gd name="connsiteY2" fmla="*/ 321734 h 643468"/>
                  <a:gd name="connsiteX3" fmla="*/ 315574 w 643468"/>
                  <a:gd name="connsiteY3" fmla="*/ 486582 h 643468"/>
                  <a:gd name="connsiteX4" fmla="*/ 283692 w 643468"/>
                  <a:gd name="connsiteY4" fmla="*/ 486582 h 643468"/>
                  <a:gd name="connsiteX5" fmla="*/ 441545 w 643468"/>
                  <a:gd name="connsiteY5" fmla="*/ 334415 h 643468"/>
                  <a:gd name="connsiteX6" fmla="*/ 156887 w 643468"/>
                  <a:gd name="connsiteY6" fmla="*/ 334415 h 643468"/>
                  <a:gd name="connsiteX7" fmla="*/ 156887 w 643468"/>
                  <a:gd name="connsiteY7" fmla="*/ 309054 h 643468"/>
                  <a:gd name="connsiteX8" fmla="*/ 441545 w 643468"/>
                  <a:gd name="connsiteY8" fmla="*/ 309054 h 643468"/>
                  <a:gd name="connsiteX9" fmla="*/ 321733 w 643468"/>
                  <a:gd name="connsiteY9" fmla="*/ 16937 h 643468"/>
                  <a:gd name="connsiteX10" fmla="*/ 16936 w 643468"/>
                  <a:gd name="connsiteY10" fmla="*/ 321734 h 643468"/>
                  <a:gd name="connsiteX11" fmla="*/ 321733 w 643468"/>
                  <a:gd name="connsiteY11" fmla="*/ 626531 h 643468"/>
                  <a:gd name="connsiteX12" fmla="*/ 626530 w 643468"/>
                  <a:gd name="connsiteY12" fmla="*/ 321734 h 643468"/>
                  <a:gd name="connsiteX13" fmla="*/ 321733 w 643468"/>
                  <a:gd name="connsiteY13" fmla="*/ 16937 h 643468"/>
                  <a:gd name="connsiteX14" fmla="*/ 321734 w 643468"/>
                  <a:gd name="connsiteY14" fmla="*/ 0 h 643468"/>
                  <a:gd name="connsiteX15" fmla="*/ 643468 w 643468"/>
                  <a:gd name="connsiteY15" fmla="*/ 321734 h 643468"/>
                  <a:gd name="connsiteX16" fmla="*/ 321734 w 643468"/>
                  <a:gd name="connsiteY16" fmla="*/ 643468 h 643468"/>
                  <a:gd name="connsiteX17" fmla="*/ 0 w 643468"/>
                  <a:gd name="connsiteY17" fmla="*/ 321734 h 643468"/>
                  <a:gd name="connsiteX18" fmla="*/ 321734 w 643468"/>
                  <a:gd name="connsiteY18" fmla="*/ 0 h 64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3468" h="643468">
                    <a:moveTo>
                      <a:pt x="283692" y="156886"/>
                    </a:moveTo>
                    <a:lnTo>
                      <a:pt x="315574" y="156886"/>
                    </a:lnTo>
                    <a:lnTo>
                      <a:pt x="486582" y="321734"/>
                    </a:lnTo>
                    <a:lnTo>
                      <a:pt x="315574" y="486582"/>
                    </a:lnTo>
                    <a:lnTo>
                      <a:pt x="283692" y="486582"/>
                    </a:lnTo>
                    <a:lnTo>
                      <a:pt x="441545" y="334415"/>
                    </a:lnTo>
                    <a:lnTo>
                      <a:pt x="156887" y="334415"/>
                    </a:lnTo>
                    <a:lnTo>
                      <a:pt x="156887" y="309054"/>
                    </a:lnTo>
                    <a:lnTo>
                      <a:pt x="441545" y="309054"/>
                    </a:lnTo>
                    <a:close/>
                    <a:moveTo>
                      <a:pt x="321733" y="16937"/>
                    </a:moveTo>
                    <a:cubicBezTo>
                      <a:pt x="153398" y="16937"/>
                      <a:pt x="16936" y="153399"/>
                      <a:pt x="16936" y="321734"/>
                    </a:cubicBezTo>
                    <a:cubicBezTo>
                      <a:pt x="16936" y="490069"/>
                      <a:pt x="153398" y="626531"/>
                      <a:pt x="321733" y="626531"/>
                    </a:cubicBezTo>
                    <a:cubicBezTo>
                      <a:pt x="490068" y="626531"/>
                      <a:pt x="626530" y="490069"/>
                      <a:pt x="626530" y="321734"/>
                    </a:cubicBezTo>
                    <a:cubicBezTo>
                      <a:pt x="626530" y="153399"/>
                      <a:pt x="490068" y="16937"/>
                      <a:pt x="321733" y="16937"/>
                    </a:cubicBezTo>
                    <a:close/>
                    <a:moveTo>
                      <a:pt x="321734" y="0"/>
                    </a:moveTo>
                    <a:cubicBezTo>
                      <a:pt x="499423" y="0"/>
                      <a:pt x="643468" y="144045"/>
                      <a:pt x="643468" y="321734"/>
                    </a:cubicBezTo>
                    <a:cubicBezTo>
                      <a:pt x="643468" y="499423"/>
                      <a:pt x="499423" y="643468"/>
                      <a:pt x="321734" y="643468"/>
                    </a:cubicBezTo>
                    <a:cubicBezTo>
                      <a:pt x="144045" y="643468"/>
                      <a:pt x="0" y="499423"/>
                      <a:pt x="0" y="321734"/>
                    </a:cubicBezTo>
                    <a:cubicBezTo>
                      <a:pt x="0" y="144045"/>
                      <a:pt x="144045" y="0"/>
                      <a:pt x="32173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0"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731879" y="3412467"/>
                <a:ext cx="2507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Wednesday </a:t>
                </a:r>
                <a:br>
                  <a:rPr lang="en-US" sz="1600" b="1" dirty="0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2000" b="1" dirty="0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40% Off </a:t>
                </a:r>
                <a:endParaRPr lang="el-GR" sz="20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750720" y="3985814"/>
                <a:ext cx="24323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3.30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p.m</a:t>
                </a:r>
                <a:r>
                  <a:rPr lang="en-US" sz="1400" dirty="0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– 7.00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p.m</a:t>
                </a:r>
                <a:r>
                  <a:rPr lang="en-US" sz="1400" dirty="0" smtClean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endParaRPr lang="el-GR" sz="14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643857" y="2926877"/>
                <a:ext cx="2432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Typical Tuscan's cuisine   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&gt;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endParaRPr lang="el-GR" sz="1400" dirty="0">
                  <a:solidFill>
                    <a:schemeClr val="bg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2056" name="Εικόνα 205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8100" b="43698"/>
              <a:stretch/>
            </p:blipFill>
            <p:spPr>
              <a:xfrm>
                <a:off x="8643857" y="1912879"/>
                <a:ext cx="2267159" cy="1040386"/>
              </a:xfrm>
              <a:prstGeom prst="rect">
                <a:avLst/>
              </a:prstGeom>
            </p:spPr>
          </p:pic>
        </p:grpSp>
      </p:grpSp>
      <p:grpSp>
        <p:nvGrpSpPr>
          <p:cNvPr id="2061" name="Ομάδα 2060"/>
          <p:cNvGrpSpPr/>
          <p:nvPr/>
        </p:nvGrpSpPr>
        <p:grpSpPr>
          <a:xfrm>
            <a:off x="5255527" y="942887"/>
            <a:ext cx="2806822" cy="5210175"/>
            <a:chOff x="2703056" y="373377"/>
            <a:chExt cx="2806822" cy="5210175"/>
          </a:xfrm>
        </p:grpSpPr>
        <p:pic>
          <p:nvPicPr>
            <p:cNvPr id="2052" name="Picture 4" descr="Happy-ph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056" y="373377"/>
              <a:ext cx="2647950" cy="521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9" name="Ομάδα 2058"/>
            <p:cNvGrpSpPr/>
            <p:nvPr/>
          </p:nvGrpSpPr>
          <p:grpSpPr>
            <a:xfrm>
              <a:off x="2904231" y="1409927"/>
              <a:ext cx="2605647" cy="3260906"/>
              <a:chOff x="270734" y="1481090"/>
              <a:chExt cx="2605647" cy="3260906"/>
            </a:xfrm>
          </p:grpSpPr>
          <p:grpSp>
            <p:nvGrpSpPr>
              <p:cNvPr id="61" name="Ομάδα 60"/>
              <p:cNvGrpSpPr/>
              <p:nvPr/>
            </p:nvGrpSpPr>
            <p:grpSpPr>
              <a:xfrm>
                <a:off x="270734" y="1481090"/>
                <a:ext cx="2605647" cy="3260906"/>
                <a:chOff x="8633265" y="1433883"/>
                <a:chExt cx="2605647" cy="3260906"/>
              </a:xfrm>
            </p:grpSpPr>
            <p:sp>
              <p:nvSpPr>
                <p:cNvPr id="62" name="Ορθογώνιο 61"/>
                <p:cNvSpPr/>
                <p:nvPr/>
              </p:nvSpPr>
              <p:spPr>
                <a:xfrm>
                  <a:off x="8637428" y="1433883"/>
                  <a:ext cx="2284940" cy="326090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3" name="Ορθογώνιο 62"/>
                <p:cNvSpPr/>
                <p:nvPr/>
              </p:nvSpPr>
              <p:spPr>
                <a:xfrm>
                  <a:off x="8633772" y="1434382"/>
                  <a:ext cx="2288595" cy="48091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9036934" y="1453558"/>
                  <a:ext cx="19008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Adam G</a:t>
                  </a:r>
                  <a:r>
                    <a:rPr lang="en-US" sz="2000" b="1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 Coiffure </a:t>
                  </a:r>
                  <a:endParaRPr lang="el-GR" sz="2000" b="1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65" name="Ελεύθερη σχεδίαση 64"/>
                <p:cNvSpPr/>
                <p:nvPr/>
              </p:nvSpPr>
              <p:spPr>
                <a:xfrm rot="10800000">
                  <a:off x="8751904" y="1520130"/>
                  <a:ext cx="269591" cy="266966"/>
                </a:xfrm>
                <a:custGeom>
                  <a:avLst/>
                  <a:gdLst>
                    <a:gd name="connsiteX0" fmla="*/ 283692 w 643468"/>
                    <a:gd name="connsiteY0" fmla="*/ 156886 h 643468"/>
                    <a:gd name="connsiteX1" fmla="*/ 315574 w 643468"/>
                    <a:gd name="connsiteY1" fmla="*/ 156886 h 643468"/>
                    <a:gd name="connsiteX2" fmla="*/ 486582 w 643468"/>
                    <a:gd name="connsiteY2" fmla="*/ 321734 h 643468"/>
                    <a:gd name="connsiteX3" fmla="*/ 315574 w 643468"/>
                    <a:gd name="connsiteY3" fmla="*/ 486582 h 643468"/>
                    <a:gd name="connsiteX4" fmla="*/ 283692 w 643468"/>
                    <a:gd name="connsiteY4" fmla="*/ 486582 h 643468"/>
                    <a:gd name="connsiteX5" fmla="*/ 441545 w 643468"/>
                    <a:gd name="connsiteY5" fmla="*/ 334415 h 643468"/>
                    <a:gd name="connsiteX6" fmla="*/ 156887 w 643468"/>
                    <a:gd name="connsiteY6" fmla="*/ 334415 h 643468"/>
                    <a:gd name="connsiteX7" fmla="*/ 156887 w 643468"/>
                    <a:gd name="connsiteY7" fmla="*/ 309054 h 643468"/>
                    <a:gd name="connsiteX8" fmla="*/ 441545 w 643468"/>
                    <a:gd name="connsiteY8" fmla="*/ 309054 h 643468"/>
                    <a:gd name="connsiteX9" fmla="*/ 321733 w 643468"/>
                    <a:gd name="connsiteY9" fmla="*/ 16937 h 643468"/>
                    <a:gd name="connsiteX10" fmla="*/ 16936 w 643468"/>
                    <a:gd name="connsiteY10" fmla="*/ 321734 h 643468"/>
                    <a:gd name="connsiteX11" fmla="*/ 321733 w 643468"/>
                    <a:gd name="connsiteY11" fmla="*/ 626531 h 643468"/>
                    <a:gd name="connsiteX12" fmla="*/ 626530 w 643468"/>
                    <a:gd name="connsiteY12" fmla="*/ 321734 h 643468"/>
                    <a:gd name="connsiteX13" fmla="*/ 321733 w 643468"/>
                    <a:gd name="connsiteY13" fmla="*/ 16937 h 643468"/>
                    <a:gd name="connsiteX14" fmla="*/ 321734 w 643468"/>
                    <a:gd name="connsiteY14" fmla="*/ 0 h 643468"/>
                    <a:gd name="connsiteX15" fmla="*/ 643468 w 643468"/>
                    <a:gd name="connsiteY15" fmla="*/ 321734 h 643468"/>
                    <a:gd name="connsiteX16" fmla="*/ 321734 w 643468"/>
                    <a:gd name="connsiteY16" fmla="*/ 643468 h 643468"/>
                    <a:gd name="connsiteX17" fmla="*/ 0 w 643468"/>
                    <a:gd name="connsiteY17" fmla="*/ 321734 h 643468"/>
                    <a:gd name="connsiteX18" fmla="*/ 321734 w 643468"/>
                    <a:gd name="connsiteY18" fmla="*/ 0 h 64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43468" h="643468">
                      <a:moveTo>
                        <a:pt x="283692" y="156886"/>
                      </a:moveTo>
                      <a:lnTo>
                        <a:pt x="315574" y="156886"/>
                      </a:lnTo>
                      <a:lnTo>
                        <a:pt x="486582" y="321734"/>
                      </a:lnTo>
                      <a:lnTo>
                        <a:pt x="315574" y="486582"/>
                      </a:lnTo>
                      <a:lnTo>
                        <a:pt x="283692" y="486582"/>
                      </a:lnTo>
                      <a:lnTo>
                        <a:pt x="441545" y="334415"/>
                      </a:lnTo>
                      <a:lnTo>
                        <a:pt x="156887" y="334415"/>
                      </a:lnTo>
                      <a:lnTo>
                        <a:pt x="156887" y="309054"/>
                      </a:lnTo>
                      <a:lnTo>
                        <a:pt x="441545" y="309054"/>
                      </a:lnTo>
                      <a:close/>
                      <a:moveTo>
                        <a:pt x="321733" y="16937"/>
                      </a:moveTo>
                      <a:cubicBezTo>
                        <a:pt x="153398" y="16937"/>
                        <a:pt x="16936" y="153399"/>
                        <a:pt x="16936" y="321734"/>
                      </a:cubicBezTo>
                      <a:cubicBezTo>
                        <a:pt x="16936" y="490069"/>
                        <a:pt x="153398" y="626531"/>
                        <a:pt x="321733" y="626531"/>
                      </a:cubicBezTo>
                      <a:cubicBezTo>
                        <a:pt x="490068" y="626531"/>
                        <a:pt x="626530" y="490069"/>
                        <a:pt x="626530" y="321734"/>
                      </a:cubicBezTo>
                      <a:cubicBezTo>
                        <a:pt x="626530" y="153399"/>
                        <a:pt x="490068" y="16937"/>
                        <a:pt x="321733" y="16937"/>
                      </a:cubicBezTo>
                      <a:close/>
                      <a:moveTo>
                        <a:pt x="321734" y="0"/>
                      </a:moveTo>
                      <a:cubicBezTo>
                        <a:pt x="499423" y="0"/>
                        <a:pt x="643468" y="144045"/>
                        <a:pt x="643468" y="321734"/>
                      </a:cubicBezTo>
                      <a:cubicBezTo>
                        <a:pt x="643468" y="499423"/>
                        <a:pt x="499423" y="643468"/>
                        <a:pt x="321734" y="643468"/>
                      </a:cubicBezTo>
                      <a:cubicBezTo>
                        <a:pt x="144045" y="643468"/>
                        <a:pt x="0" y="499423"/>
                        <a:pt x="0" y="321734"/>
                      </a:cubicBezTo>
                      <a:cubicBezTo>
                        <a:pt x="0" y="144045"/>
                        <a:pt x="144045" y="0"/>
                        <a:pt x="32173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0">
                      <a:solidFill>
                        <a:schemeClr val="tx2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6" name="Ορθογώνιο 65"/>
                <p:cNvSpPr/>
                <p:nvPr/>
              </p:nvSpPr>
              <p:spPr>
                <a:xfrm>
                  <a:off x="8650859" y="3352805"/>
                  <a:ext cx="2256554" cy="1341984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67" name="Ευθεία γραμμή σύνδεσης 66"/>
                <p:cNvCxnSpPr/>
                <p:nvPr/>
              </p:nvCxnSpPr>
              <p:spPr>
                <a:xfrm>
                  <a:off x="8650858" y="4382681"/>
                  <a:ext cx="228859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Ελεύθερη σχεδίαση 67"/>
                <p:cNvSpPr/>
                <p:nvPr/>
              </p:nvSpPr>
              <p:spPr>
                <a:xfrm>
                  <a:off x="10515601" y="3748304"/>
                  <a:ext cx="296514" cy="302887"/>
                </a:xfrm>
                <a:custGeom>
                  <a:avLst/>
                  <a:gdLst>
                    <a:gd name="connsiteX0" fmla="*/ 283692 w 643468"/>
                    <a:gd name="connsiteY0" fmla="*/ 156886 h 643468"/>
                    <a:gd name="connsiteX1" fmla="*/ 315574 w 643468"/>
                    <a:gd name="connsiteY1" fmla="*/ 156886 h 643468"/>
                    <a:gd name="connsiteX2" fmla="*/ 486582 w 643468"/>
                    <a:gd name="connsiteY2" fmla="*/ 321734 h 643468"/>
                    <a:gd name="connsiteX3" fmla="*/ 315574 w 643468"/>
                    <a:gd name="connsiteY3" fmla="*/ 486582 h 643468"/>
                    <a:gd name="connsiteX4" fmla="*/ 283692 w 643468"/>
                    <a:gd name="connsiteY4" fmla="*/ 486582 h 643468"/>
                    <a:gd name="connsiteX5" fmla="*/ 441545 w 643468"/>
                    <a:gd name="connsiteY5" fmla="*/ 334415 h 643468"/>
                    <a:gd name="connsiteX6" fmla="*/ 156887 w 643468"/>
                    <a:gd name="connsiteY6" fmla="*/ 334415 h 643468"/>
                    <a:gd name="connsiteX7" fmla="*/ 156887 w 643468"/>
                    <a:gd name="connsiteY7" fmla="*/ 309054 h 643468"/>
                    <a:gd name="connsiteX8" fmla="*/ 441545 w 643468"/>
                    <a:gd name="connsiteY8" fmla="*/ 309054 h 643468"/>
                    <a:gd name="connsiteX9" fmla="*/ 321733 w 643468"/>
                    <a:gd name="connsiteY9" fmla="*/ 16937 h 643468"/>
                    <a:gd name="connsiteX10" fmla="*/ 16936 w 643468"/>
                    <a:gd name="connsiteY10" fmla="*/ 321734 h 643468"/>
                    <a:gd name="connsiteX11" fmla="*/ 321733 w 643468"/>
                    <a:gd name="connsiteY11" fmla="*/ 626531 h 643468"/>
                    <a:gd name="connsiteX12" fmla="*/ 626530 w 643468"/>
                    <a:gd name="connsiteY12" fmla="*/ 321734 h 643468"/>
                    <a:gd name="connsiteX13" fmla="*/ 321733 w 643468"/>
                    <a:gd name="connsiteY13" fmla="*/ 16937 h 643468"/>
                    <a:gd name="connsiteX14" fmla="*/ 321734 w 643468"/>
                    <a:gd name="connsiteY14" fmla="*/ 0 h 643468"/>
                    <a:gd name="connsiteX15" fmla="*/ 643468 w 643468"/>
                    <a:gd name="connsiteY15" fmla="*/ 321734 h 643468"/>
                    <a:gd name="connsiteX16" fmla="*/ 321734 w 643468"/>
                    <a:gd name="connsiteY16" fmla="*/ 643468 h 643468"/>
                    <a:gd name="connsiteX17" fmla="*/ 0 w 643468"/>
                    <a:gd name="connsiteY17" fmla="*/ 321734 h 643468"/>
                    <a:gd name="connsiteX18" fmla="*/ 321734 w 643468"/>
                    <a:gd name="connsiteY18" fmla="*/ 0 h 64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43468" h="643468">
                      <a:moveTo>
                        <a:pt x="283692" y="156886"/>
                      </a:moveTo>
                      <a:lnTo>
                        <a:pt x="315574" y="156886"/>
                      </a:lnTo>
                      <a:lnTo>
                        <a:pt x="486582" y="321734"/>
                      </a:lnTo>
                      <a:lnTo>
                        <a:pt x="315574" y="486582"/>
                      </a:lnTo>
                      <a:lnTo>
                        <a:pt x="283692" y="486582"/>
                      </a:lnTo>
                      <a:lnTo>
                        <a:pt x="441545" y="334415"/>
                      </a:lnTo>
                      <a:lnTo>
                        <a:pt x="156887" y="334415"/>
                      </a:lnTo>
                      <a:lnTo>
                        <a:pt x="156887" y="309054"/>
                      </a:lnTo>
                      <a:lnTo>
                        <a:pt x="441545" y="309054"/>
                      </a:lnTo>
                      <a:close/>
                      <a:moveTo>
                        <a:pt x="321733" y="16937"/>
                      </a:moveTo>
                      <a:cubicBezTo>
                        <a:pt x="153398" y="16937"/>
                        <a:pt x="16936" y="153399"/>
                        <a:pt x="16936" y="321734"/>
                      </a:cubicBezTo>
                      <a:cubicBezTo>
                        <a:pt x="16936" y="490069"/>
                        <a:pt x="153398" y="626531"/>
                        <a:pt x="321733" y="626531"/>
                      </a:cubicBezTo>
                      <a:cubicBezTo>
                        <a:pt x="490068" y="626531"/>
                        <a:pt x="626530" y="490069"/>
                        <a:pt x="626530" y="321734"/>
                      </a:cubicBezTo>
                      <a:cubicBezTo>
                        <a:pt x="626530" y="153399"/>
                        <a:pt x="490068" y="16937"/>
                        <a:pt x="321733" y="16937"/>
                      </a:cubicBezTo>
                      <a:close/>
                      <a:moveTo>
                        <a:pt x="321734" y="0"/>
                      </a:moveTo>
                      <a:cubicBezTo>
                        <a:pt x="499423" y="0"/>
                        <a:pt x="643468" y="144045"/>
                        <a:pt x="643468" y="321734"/>
                      </a:cubicBezTo>
                      <a:cubicBezTo>
                        <a:pt x="643468" y="499423"/>
                        <a:pt x="499423" y="643468"/>
                        <a:pt x="321734" y="643468"/>
                      </a:cubicBezTo>
                      <a:cubicBezTo>
                        <a:pt x="144045" y="643468"/>
                        <a:pt x="0" y="499423"/>
                        <a:pt x="0" y="321734"/>
                      </a:cubicBezTo>
                      <a:cubicBezTo>
                        <a:pt x="0" y="144045"/>
                        <a:pt x="144045" y="0"/>
                        <a:pt x="32173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0">
                      <a:solidFill>
                        <a:schemeClr val="tx2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8731879" y="3412467"/>
                  <a:ext cx="250703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Now 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/>
                  </a:r>
                  <a:br>
                    <a:rPr lang="en-US" sz="1600" b="1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</a:br>
                  <a:r>
                    <a:rPr lang="en-US" sz="2000" b="1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50 % Off </a:t>
                  </a:r>
                  <a:endParaRPr lang="el-GR" sz="2000" b="1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750720" y="4035242"/>
                  <a:ext cx="24323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Until 7.00 </a:t>
                  </a:r>
                  <a:r>
                    <a:rPr lang="en-US" sz="1400" dirty="0" err="1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p.m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</a:t>
                  </a:r>
                  <a:endParaRPr lang="el-GR" sz="14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8633265" y="2964323"/>
                  <a:ext cx="2432322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 smtClean="0">
                      <a:solidFill>
                        <a:schemeClr val="bg1">
                          <a:lumMod val="50000"/>
                        </a:schemeClr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Perfect Color Combinations &gt; </a:t>
                  </a:r>
                  <a:endParaRPr lang="el-GR" sz="1300" dirty="0">
                    <a:solidFill>
                      <a:schemeClr val="bg1">
                        <a:lumMod val="50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pic>
            <p:nvPicPr>
              <p:cNvPr id="2058" name="Εικόνα 205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1" r="10524" b="42775"/>
              <a:stretch/>
            </p:blipFill>
            <p:spPr>
              <a:xfrm>
                <a:off x="288327" y="1961647"/>
                <a:ext cx="2269522" cy="991618"/>
              </a:xfrm>
              <a:prstGeom prst="rect">
                <a:avLst/>
              </a:prstGeom>
            </p:spPr>
          </p:pic>
        </p:grpSp>
      </p:grpSp>
      <p:cxnSp>
        <p:nvCxnSpPr>
          <p:cNvPr id="2063" name="Ευθεία γραμμή σύνδεσης 2062"/>
          <p:cNvCxnSpPr/>
          <p:nvPr/>
        </p:nvCxnSpPr>
        <p:spPr>
          <a:xfrm>
            <a:off x="7699766" y="2072197"/>
            <a:ext cx="471667" cy="18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Έλλειψη 2063"/>
          <p:cNvSpPr/>
          <p:nvPr/>
        </p:nvSpPr>
        <p:spPr>
          <a:xfrm>
            <a:off x="7635552" y="2033757"/>
            <a:ext cx="81556" cy="840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67" name="Στρογγυλεμένο ορθογώνιο 2066"/>
          <p:cNvSpPr/>
          <p:nvPr/>
        </p:nvSpPr>
        <p:spPr>
          <a:xfrm>
            <a:off x="8170502" y="1708203"/>
            <a:ext cx="1592193" cy="66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4" name="Ευθεία γραμμή σύνδεσης 83"/>
          <p:cNvCxnSpPr/>
          <p:nvPr/>
        </p:nvCxnSpPr>
        <p:spPr>
          <a:xfrm>
            <a:off x="7706069" y="2899694"/>
            <a:ext cx="471667" cy="18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Έλλειψη 84"/>
          <p:cNvSpPr/>
          <p:nvPr/>
        </p:nvSpPr>
        <p:spPr>
          <a:xfrm>
            <a:off x="7641855" y="2861254"/>
            <a:ext cx="81556" cy="840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Στρογγυλεμένο ορθογώνιο 85"/>
          <p:cNvSpPr/>
          <p:nvPr/>
        </p:nvSpPr>
        <p:spPr>
          <a:xfrm>
            <a:off x="8176805" y="2535700"/>
            <a:ext cx="1592193" cy="66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7" name="Ευθεία γραμμή σύνδεσης 86"/>
          <p:cNvCxnSpPr/>
          <p:nvPr/>
        </p:nvCxnSpPr>
        <p:spPr>
          <a:xfrm>
            <a:off x="7699766" y="3686883"/>
            <a:ext cx="471667" cy="18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Έλλειψη 87"/>
          <p:cNvSpPr/>
          <p:nvPr/>
        </p:nvSpPr>
        <p:spPr>
          <a:xfrm>
            <a:off x="7635552" y="3648443"/>
            <a:ext cx="81556" cy="840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9" name="Στρογγυλεμένο ορθογώνιο 88"/>
          <p:cNvSpPr/>
          <p:nvPr/>
        </p:nvSpPr>
        <p:spPr>
          <a:xfrm>
            <a:off x="8170502" y="3322889"/>
            <a:ext cx="1592193" cy="66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0" name="Ευθεία γραμμή σύνδεσης 89"/>
          <p:cNvCxnSpPr/>
          <p:nvPr/>
        </p:nvCxnSpPr>
        <p:spPr>
          <a:xfrm>
            <a:off x="4891396" y="4493726"/>
            <a:ext cx="471667" cy="18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Έλλειψη 90"/>
          <p:cNvSpPr/>
          <p:nvPr/>
        </p:nvSpPr>
        <p:spPr>
          <a:xfrm>
            <a:off x="5484052" y="4451719"/>
            <a:ext cx="81556" cy="840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2" name="Στρογγυλεμένο ορθογώνιο 91"/>
          <p:cNvSpPr/>
          <p:nvPr/>
        </p:nvSpPr>
        <p:spPr>
          <a:xfrm>
            <a:off x="3275146" y="4176073"/>
            <a:ext cx="1592193" cy="66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69" name="TextBox 2068"/>
          <p:cNvSpPr txBox="1"/>
          <p:nvPr/>
        </p:nvSpPr>
        <p:spPr>
          <a:xfrm>
            <a:off x="8267286" y="1727064"/>
            <a:ext cx="149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Consumers can surf </a:t>
            </a:r>
          </a:p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 various deals in 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their area </a:t>
            </a:r>
            <a:endParaRPr lang="el-G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39668" y="2630421"/>
            <a:ext cx="1538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Images/media of</a:t>
            </a:r>
          </a:p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the offerings / deals </a:t>
            </a:r>
            <a:endParaRPr lang="el-G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255826" y="3425238"/>
            <a:ext cx="147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Retailer Description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profile, services, </a:t>
            </a:r>
            <a:r>
              <a:rPr lang="en-US" sz="1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etc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l-G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43782" y="4192683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Instant Deals</a:t>
            </a:r>
          </a:p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Discounts, Points 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and other incentives </a:t>
            </a:r>
            <a:endParaRPr lang="el-G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8716" y="140242"/>
            <a:ext cx="3667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Consumer’s app</a:t>
            </a:r>
            <a:endParaRPr lang="el-GR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0" name="Εικόνα 49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292" y="6153062"/>
            <a:ext cx="19431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67943"/>
      </p:ext>
    </p:extLst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379493" y="71394"/>
            <a:ext cx="7943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Retailer’s Web / tablet  application </a:t>
            </a:r>
            <a:endParaRPr lang="el-GR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32" y="1043491"/>
            <a:ext cx="6179844" cy="6076272"/>
          </a:xfrm>
          <a:prstGeom prst="rect">
            <a:avLst/>
          </a:prstGeom>
        </p:spPr>
      </p:pic>
      <p:pic>
        <p:nvPicPr>
          <p:cNvPr id="59" name="Εικόνα 5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4120" y="6131593"/>
            <a:ext cx="1943100" cy="514350"/>
          </a:xfrm>
          <a:prstGeom prst="rect">
            <a:avLst/>
          </a:prstGeom>
        </p:spPr>
      </p:pic>
      <p:sp>
        <p:nvSpPr>
          <p:cNvPr id="56" name="Στρογγυλεμένο ορθογώνιο 55"/>
          <p:cNvSpPr/>
          <p:nvPr/>
        </p:nvSpPr>
        <p:spPr>
          <a:xfrm>
            <a:off x="534352" y="1128726"/>
            <a:ext cx="1592193" cy="8570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TextBox 57"/>
          <p:cNvSpPr txBox="1"/>
          <p:nvPr/>
        </p:nvSpPr>
        <p:spPr>
          <a:xfrm>
            <a:off x="580128" y="1145337"/>
            <a:ext cx="1402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Retailer’s Web App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 administer all 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his loyal customers</a:t>
            </a:r>
          </a:p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and campaigns </a:t>
            </a:r>
            <a:endParaRPr lang="el-G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9" name="Ευθεία γραμμή σύνδεσης 78"/>
          <p:cNvCxnSpPr/>
          <p:nvPr/>
        </p:nvCxnSpPr>
        <p:spPr>
          <a:xfrm flipV="1">
            <a:off x="2141666" y="2922585"/>
            <a:ext cx="293190" cy="5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Έλλειψη 79"/>
          <p:cNvSpPr/>
          <p:nvPr/>
        </p:nvSpPr>
        <p:spPr>
          <a:xfrm>
            <a:off x="2403745" y="2874099"/>
            <a:ext cx="81556" cy="840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Στρογγυλεμένο ορθογώνιο 80"/>
          <p:cNvSpPr/>
          <p:nvPr/>
        </p:nvSpPr>
        <p:spPr>
          <a:xfrm>
            <a:off x="525416" y="2518961"/>
            <a:ext cx="1592193" cy="859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TextBox 81"/>
          <p:cNvSpPr txBox="1"/>
          <p:nvPr/>
        </p:nvSpPr>
        <p:spPr>
          <a:xfrm>
            <a:off x="525472" y="2547001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Rich and easy modules</a:t>
            </a:r>
          </a:p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Customers spending 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activities – all in one 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place</a:t>
            </a:r>
            <a:endParaRPr lang="el-G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2" name="Ομάδα 21"/>
          <p:cNvGrpSpPr/>
          <p:nvPr/>
        </p:nvGrpSpPr>
        <p:grpSpPr>
          <a:xfrm>
            <a:off x="2514988" y="1268001"/>
            <a:ext cx="5676453" cy="3435604"/>
            <a:chOff x="2514988" y="1268001"/>
            <a:chExt cx="5676453" cy="3435604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2514988" y="1268001"/>
              <a:ext cx="5676453" cy="3435604"/>
              <a:chOff x="3119677" y="1085121"/>
              <a:chExt cx="5676453" cy="3435604"/>
            </a:xfrm>
          </p:grpSpPr>
          <p:sp>
            <p:nvSpPr>
              <p:cNvPr id="3" name="Ορθογώνιο 2"/>
              <p:cNvSpPr/>
              <p:nvPr/>
            </p:nvSpPr>
            <p:spPr>
              <a:xfrm>
                <a:off x="3129809" y="1095468"/>
                <a:ext cx="5666321" cy="34081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" name="Ορθογώνιο 3"/>
              <p:cNvSpPr/>
              <p:nvPr/>
            </p:nvSpPr>
            <p:spPr>
              <a:xfrm>
                <a:off x="3120142" y="1095469"/>
                <a:ext cx="1231272" cy="34252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8" name="Εικόνα 7"/>
              <p:cNvPicPr>
                <a:picLocks noChangeAspect="1"/>
              </p:cNvPicPr>
              <p:nvPr/>
            </p:nvPicPr>
            <p:blipFill rotWithShape="1">
              <a:blip r:embed="rId4"/>
              <a:srcRect l="5808" t="24758" r="739" b="41927"/>
              <a:stretch/>
            </p:blipFill>
            <p:spPr>
              <a:xfrm>
                <a:off x="4386195" y="1119647"/>
                <a:ext cx="4379034" cy="878118"/>
              </a:xfrm>
              <a:prstGeom prst="rect">
                <a:avLst/>
              </a:prstGeom>
            </p:spPr>
          </p:pic>
          <p:pic>
            <p:nvPicPr>
              <p:cNvPr id="9" name="Εικόνα 8"/>
              <p:cNvPicPr>
                <a:picLocks noChangeAspect="1"/>
              </p:cNvPicPr>
              <p:nvPr/>
            </p:nvPicPr>
            <p:blipFill rotWithShape="1">
              <a:blip r:embed="rId5"/>
              <a:srcRect l="5852" t="8048" r="883" b="10000"/>
              <a:stretch/>
            </p:blipFill>
            <p:spPr>
              <a:xfrm>
                <a:off x="4408623" y="1962555"/>
                <a:ext cx="4293604" cy="2122199"/>
              </a:xfrm>
              <a:prstGeom prst="rect">
                <a:avLst/>
              </a:prstGeom>
            </p:spPr>
          </p:pic>
          <p:pic>
            <p:nvPicPr>
              <p:cNvPr id="10" name="Εικόνα 9"/>
              <p:cNvPicPr>
                <a:picLocks noChangeAspect="1"/>
              </p:cNvPicPr>
              <p:nvPr/>
            </p:nvPicPr>
            <p:blipFill rotWithShape="1">
              <a:blip r:embed="rId6"/>
              <a:srcRect l="5783" t="57279" r="810" b="28012"/>
              <a:stretch/>
            </p:blipFill>
            <p:spPr>
              <a:xfrm>
                <a:off x="4386194" y="4105783"/>
                <a:ext cx="4337675" cy="384228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3349775" y="1953889"/>
                <a:ext cx="7906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>
                        <a:lumMod val="9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Customers </a:t>
                </a:r>
                <a:endParaRPr lang="el-GR" sz="10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349775" y="2237482"/>
                <a:ext cx="8226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>
                        <a:lumMod val="9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Campaigns </a:t>
                </a:r>
                <a:endParaRPr lang="el-GR" sz="10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349775" y="2521076"/>
                <a:ext cx="6335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>
                        <a:lumMod val="9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Rewards</a:t>
                </a:r>
                <a:endParaRPr lang="el-GR" sz="10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349775" y="1670296"/>
                <a:ext cx="7761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>
                        <a:lumMod val="9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Dashboard</a:t>
                </a:r>
                <a:endParaRPr lang="el-GR" sz="10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60836" y="2818136"/>
                <a:ext cx="6719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>
                        <a:lumMod val="9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Statistics </a:t>
                </a:r>
                <a:endParaRPr lang="el-GR" sz="10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12" name="Εικόνα 11"/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7774" y="1720111"/>
                <a:ext cx="132000" cy="132000"/>
              </a:xfrm>
              <a:prstGeom prst="rect">
                <a:avLst/>
              </a:prstGeom>
            </p:spPr>
          </p:pic>
          <p:sp>
            <p:nvSpPr>
              <p:cNvPr id="11" name="Ορθογώνιο 10"/>
              <p:cNvSpPr/>
              <p:nvPr/>
            </p:nvSpPr>
            <p:spPr>
              <a:xfrm>
                <a:off x="3120142" y="1670296"/>
                <a:ext cx="1231272" cy="235424"/>
              </a:xfrm>
              <a:prstGeom prst="rect">
                <a:avLst/>
              </a:prstGeom>
              <a:solidFill>
                <a:srgbClr val="CCECFF">
                  <a:alpha val="5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3" name="Εικόνα 12"/>
              <p:cNvPicPr>
                <a:picLocks noChangeAspect="1"/>
              </p:cNvPicPr>
              <p:nvPr/>
            </p:nvPicPr>
            <p:blipFill>
              <a:blip r:embed="rId8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3794" y="2023082"/>
                <a:ext cx="167042" cy="111361"/>
              </a:xfrm>
              <a:prstGeom prst="rect">
                <a:avLst/>
              </a:prstGeom>
            </p:spPr>
          </p:pic>
          <p:pic>
            <p:nvPicPr>
              <p:cNvPr id="14" name="Εικόνα 13"/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580" y="2588983"/>
                <a:ext cx="140194" cy="124617"/>
              </a:xfrm>
              <a:prstGeom prst="rect">
                <a:avLst/>
              </a:prstGeom>
            </p:spPr>
          </p:pic>
          <p:pic>
            <p:nvPicPr>
              <p:cNvPr id="15" name="Εικόνα 14"/>
              <p:cNvPicPr>
                <a:picLocks noChangeAspect="1"/>
              </p:cNvPicPr>
              <p:nvPr/>
            </p:nvPicPr>
            <p:blipFill>
              <a:blip r:embed="rId10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1446" y="2277802"/>
                <a:ext cx="160955" cy="160955"/>
              </a:xfrm>
              <a:prstGeom prst="rect">
                <a:avLst/>
              </a:prstGeom>
            </p:spPr>
          </p:pic>
          <p:sp>
            <p:nvSpPr>
              <p:cNvPr id="76" name="Ορθογώνιο 75"/>
              <p:cNvSpPr/>
              <p:nvPr/>
            </p:nvSpPr>
            <p:spPr>
              <a:xfrm>
                <a:off x="3119677" y="1091224"/>
                <a:ext cx="1231738" cy="48091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202447" y="1085121"/>
                <a:ext cx="1138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>
                        <a:lumMod val="9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Adam G</a:t>
                </a:r>
                <a:r>
                  <a:rPr lang="en-US" sz="1400" b="1" dirty="0" smtClean="0">
                    <a:solidFill>
                      <a:schemeClr val="bg1">
                        <a:lumMod val="9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 </a:t>
                </a:r>
              </a:p>
              <a:p>
                <a:r>
                  <a:rPr lang="en-US" sz="1400" b="1" dirty="0" smtClean="0">
                    <a:solidFill>
                      <a:schemeClr val="bg1">
                        <a:lumMod val="9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Coiffure </a:t>
                </a:r>
                <a:endParaRPr lang="el-GR" sz="1400" b="1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16" name="Εικόνα 15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2447" y="2850601"/>
                <a:ext cx="149551" cy="158898"/>
              </a:xfrm>
              <a:prstGeom prst="rect">
                <a:avLst/>
              </a:prstGeom>
            </p:spPr>
          </p:pic>
        </p:grpSp>
        <p:pic>
          <p:nvPicPr>
            <p:cNvPr id="21" name="Εικόνα 20"/>
            <p:cNvPicPr>
              <a:picLocks noChangeAspect="1"/>
            </p:cNvPicPr>
            <p:nvPr/>
          </p:nvPicPr>
          <p:blipFill rotWithShape="1">
            <a:blip r:embed="rId12"/>
            <a:srcRect l="57118" t="43255" r="21970" b="55020"/>
            <a:stretch/>
          </p:blipFill>
          <p:spPr>
            <a:xfrm>
              <a:off x="3980806" y="4465512"/>
              <a:ext cx="1471371" cy="68292"/>
            </a:xfrm>
            <a:prstGeom prst="rect">
              <a:avLst/>
            </a:prstGeom>
          </p:spPr>
        </p:pic>
      </p:grpSp>
      <p:pic>
        <p:nvPicPr>
          <p:cNvPr id="50" name="Εικόνα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95" y="3877610"/>
            <a:ext cx="3304268" cy="215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04" y="4146409"/>
            <a:ext cx="2682516" cy="1625069"/>
          </a:xfrm>
          <a:prstGeom prst="rect">
            <a:avLst/>
          </a:prstGeom>
        </p:spPr>
      </p:pic>
      <p:cxnSp>
        <p:nvCxnSpPr>
          <p:cNvPr id="83" name="Ευθεία γραμμή σύνδεσης 82"/>
          <p:cNvCxnSpPr/>
          <p:nvPr/>
        </p:nvCxnSpPr>
        <p:spPr>
          <a:xfrm>
            <a:off x="9984291" y="4694858"/>
            <a:ext cx="471667" cy="18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Έλλειψη 92"/>
          <p:cNvSpPr/>
          <p:nvPr/>
        </p:nvSpPr>
        <p:spPr>
          <a:xfrm>
            <a:off x="9920077" y="4656418"/>
            <a:ext cx="81556" cy="840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8" name="Στρογγυλεμένο ορθογώνιο 97"/>
          <p:cNvSpPr/>
          <p:nvPr/>
        </p:nvSpPr>
        <p:spPr>
          <a:xfrm>
            <a:off x="10455027" y="4330864"/>
            <a:ext cx="1592193" cy="66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9" name="TextBox 98"/>
          <p:cNvSpPr txBox="1"/>
          <p:nvPr/>
        </p:nvSpPr>
        <p:spPr>
          <a:xfrm>
            <a:off x="10551811" y="4349725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Responsive UI to fit 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 all screens and </a:t>
            </a:r>
            <a:b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browsers</a:t>
            </a:r>
            <a:endParaRPr lang="el-GR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1" name="Ευθεία γραμμή σύνδεσης 50"/>
          <p:cNvCxnSpPr/>
          <p:nvPr/>
        </p:nvCxnSpPr>
        <p:spPr>
          <a:xfrm>
            <a:off x="2150602" y="1549250"/>
            <a:ext cx="471667" cy="18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Έλλειψη 52"/>
          <p:cNvSpPr/>
          <p:nvPr/>
        </p:nvSpPr>
        <p:spPr>
          <a:xfrm>
            <a:off x="2640388" y="1530103"/>
            <a:ext cx="81556" cy="840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376374"/>
      </p:ext>
    </p:extLst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338716" y="140242"/>
            <a:ext cx="3201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Benefits for all</a:t>
            </a:r>
            <a:endParaRPr lang="el-GR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9" name="Εικόνα 5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4120" y="6131593"/>
            <a:ext cx="1943100" cy="51435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323428" y="1246103"/>
            <a:ext cx="9296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299CC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Digital Loyalty</a:t>
            </a:r>
          </a:p>
          <a:p>
            <a:r>
              <a:rPr lang="en-US" b="0" i="0" dirty="0" smtClean="0">
                <a:solidFill>
                  <a:srgbClr val="555555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Increase loyalty and frequency of your customer visits using the latest mobile technology.</a:t>
            </a:r>
            <a:endParaRPr lang="en-US" b="0" i="0" dirty="0">
              <a:solidFill>
                <a:srgbClr val="555555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323428" y="2394296"/>
            <a:ext cx="91315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299CC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Simple and powerful</a:t>
            </a:r>
          </a:p>
          <a:p>
            <a:r>
              <a:rPr lang="en-US" b="0" i="0" dirty="0" smtClean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It's easy to use and unlocks the secrets for increasing retailers revenues .</a:t>
            </a:r>
            <a:endParaRPr lang="en-US" b="0" i="0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251160" y="3542489"/>
            <a:ext cx="4212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dirty="0" smtClean="0">
                <a:solidFill>
                  <a:srgbClr val="FF0000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www.walleb.com</a:t>
            </a:r>
            <a:endParaRPr lang="en-US" sz="4000" b="0" i="0" dirty="0">
              <a:solidFill>
                <a:srgbClr val="FF0000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323427" y="4856786"/>
            <a:ext cx="100680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99CC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Scalable programs </a:t>
            </a:r>
            <a:endParaRPr lang="en-US" sz="2400" b="0" i="0" dirty="0" smtClean="0">
              <a:solidFill>
                <a:srgbClr val="299CCF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b="0" i="0" dirty="0" err="1" smtClean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Walleb</a:t>
            </a:r>
            <a:r>
              <a:rPr lang="en-US" b="0" i="0" dirty="0" smtClean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will be launched soon and offers various programs for all marketing and loyalty budgets</a:t>
            </a:r>
            <a:br>
              <a:rPr lang="en-US" b="0" i="0" dirty="0" smtClean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b="0" i="0" dirty="0" smtClean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b="0" i="0" dirty="0" smtClean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Contact us for further information </a:t>
            </a:r>
            <a:endParaRPr lang="en-US" b="0" i="0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66539"/>
      </p:ext>
    </p:extLst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244</Words>
  <Application>Microsoft Office PowerPoint</Application>
  <PresentationFormat>Ευρεία οθόνη</PresentationFormat>
  <Paragraphs>66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Segoe UI Light</vt:lpstr>
      <vt:lpstr>Segoe UI Semibold</vt:lpstr>
      <vt:lpstr>Segoe UI Semilight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MENELAOS IOANNIDIS</dc:creator>
  <cp:lastModifiedBy>MENELAOS IOANNIDIS</cp:lastModifiedBy>
  <cp:revision>39</cp:revision>
  <dcterms:created xsi:type="dcterms:W3CDTF">2014-02-23T10:07:43Z</dcterms:created>
  <dcterms:modified xsi:type="dcterms:W3CDTF">2014-02-23T16:14:41Z</dcterms:modified>
</cp:coreProperties>
</file>